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4" roundtripDataSignature="AMtx7miONXEBcXMoPMJ82U5eGSMzoZTaN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4"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59abf51ee0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59abf51e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8"/>
          <p:cNvSpPr/>
          <p:nvPr>
            <p:ph idx="2" type="pic"/>
          </p:nvPr>
        </p:nvSpPr>
        <p:spPr>
          <a:xfrm>
            <a:off x="5183188" y="987425"/>
            <a:ext cx="6172200" cy="4873625"/>
          </a:xfrm>
          <a:prstGeom prst="rect">
            <a:avLst/>
          </a:prstGeom>
          <a:noFill/>
          <a:ln>
            <a:noFill/>
          </a:ln>
        </p:spPr>
      </p:sp>
      <p:sp>
        <p:nvSpPr>
          <p:cNvPr id="64" name="Google Shape;64;p1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1524000" y="2601118"/>
            <a:ext cx="9144000" cy="1655763"/>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lt2"/>
              </a:buClr>
              <a:buSzPct val="100000"/>
              <a:buFont typeface="Rockwell"/>
              <a:buNone/>
            </a:pPr>
            <a:r>
              <a:rPr lang="en-US">
                <a:solidFill>
                  <a:schemeClr val="lt2"/>
                </a:solidFill>
                <a:latin typeface="Rockwell"/>
                <a:ea typeface="Rockwell"/>
                <a:cs typeface="Rockwell"/>
                <a:sym typeface="Rockwell"/>
              </a:rPr>
              <a:t>Crashing Continents: The Epic Story of Earth's Collision and Separation</a:t>
            </a:r>
            <a:endParaRPr>
              <a:solidFill>
                <a:schemeClr val="lt2"/>
              </a:solidFill>
              <a:latin typeface="Rockwell"/>
              <a:ea typeface="Rockwell"/>
              <a:cs typeface="Rockwell"/>
              <a:sym typeface="Rockwell"/>
            </a:endParaRPr>
          </a:p>
        </p:txBody>
      </p:sp>
      <p:sp>
        <p:nvSpPr>
          <p:cNvPr id="85" name="Google Shape;85;p1"/>
          <p:cNvSpPr txBox="1"/>
          <p:nvPr>
            <p:ph idx="1" type="subTitle"/>
          </p:nvPr>
        </p:nvSpPr>
        <p:spPr>
          <a:xfrm>
            <a:off x="2761130" y="7609261"/>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rPr lang="en-US"/>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2"/>
          <p:cNvSpPr txBox="1"/>
          <p:nvPr>
            <p:ph type="title"/>
          </p:nvPr>
        </p:nvSpPr>
        <p:spPr>
          <a:xfrm>
            <a:off x="528918" y="708865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 </a:t>
            </a:r>
            <a:endParaRPr/>
          </a:p>
        </p:txBody>
      </p:sp>
      <p:sp>
        <p:nvSpPr>
          <p:cNvPr id="91" name="Google Shape;91;p2"/>
          <p:cNvSpPr txBox="1"/>
          <p:nvPr>
            <p:ph idx="1" type="body"/>
          </p:nvPr>
        </p:nvSpPr>
        <p:spPr>
          <a:xfrm>
            <a:off x="838200" y="1869141"/>
            <a:ext cx="10515600" cy="311971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2"/>
              </a:buClr>
              <a:buSzPts val="2800"/>
              <a:buChar char="•"/>
            </a:pPr>
            <a:r>
              <a:rPr b="1" lang="en-US">
                <a:solidFill>
                  <a:schemeClr val="lt2"/>
                </a:solidFill>
              </a:rPr>
              <a:t>Introduction</a:t>
            </a:r>
            <a:endParaRPr b="1">
              <a:solidFill>
                <a:schemeClr val="lt2"/>
              </a:solidFill>
            </a:endParaRPr>
          </a:p>
          <a:p>
            <a:pPr indent="-228600" lvl="0" marL="228600" rtl="0" algn="l">
              <a:lnSpc>
                <a:spcPct val="90000"/>
              </a:lnSpc>
              <a:spcBef>
                <a:spcPts val="1000"/>
              </a:spcBef>
              <a:spcAft>
                <a:spcPts val="0"/>
              </a:spcAft>
              <a:buClr>
                <a:schemeClr val="lt2"/>
              </a:buClr>
              <a:buSzPts val="2800"/>
              <a:buChar char="•"/>
            </a:pPr>
            <a:r>
              <a:rPr b="1" lang="en-US">
                <a:solidFill>
                  <a:schemeClr val="lt2"/>
                </a:solidFill>
              </a:rPr>
              <a:t>What is Continental Collision?</a:t>
            </a:r>
            <a:endParaRPr b="1">
              <a:solidFill>
                <a:schemeClr val="lt2"/>
              </a:solidFill>
            </a:endParaRPr>
          </a:p>
          <a:p>
            <a:pPr indent="-228600" lvl="0" marL="228600" rtl="0" algn="l">
              <a:lnSpc>
                <a:spcPct val="90000"/>
              </a:lnSpc>
              <a:spcBef>
                <a:spcPts val="1000"/>
              </a:spcBef>
              <a:spcAft>
                <a:spcPts val="0"/>
              </a:spcAft>
              <a:buClr>
                <a:schemeClr val="lt2"/>
              </a:buClr>
              <a:buSzPts val="2800"/>
              <a:buChar char="•"/>
            </a:pPr>
            <a:r>
              <a:rPr b="1" lang="en-US">
                <a:solidFill>
                  <a:schemeClr val="lt2"/>
                </a:solidFill>
              </a:rPr>
              <a:t>The Formation of Mountains</a:t>
            </a:r>
            <a:endParaRPr b="1">
              <a:solidFill>
                <a:schemeClr val="lt2"/>
              </a:solidFill>
            </a:endParaRPr>
          </a:p>
          <a:p>
            <a:pPr indent="-228600" lvl="0" marL="228600" rtl="0" algn="l">
              <a:lnSpc>
                <a:spcPct val="90000"/>
              </a:lnSpc>
              <a:spcBef>
                <a:spcPts val="1000"/>
              </a:spcBef>
              <a:spcAft>
                <a:spcPts val="0"/>
              </a:spcAft>
              <a:buClr>
                <a:schemeClr val="lt2"/>
              </a:buClr>
              <a:buSzPts val="2800"/>
              <a:buChar char="•"/>
            </a:pPr>
            <a:r>
              <a:rPr b="1" lang="en-US">
                <a:solidFill>
                  <a:schemeClr val="lt2"/>
                </a:solidFill>
              </a:rPr>
              <a:t>What is Continental Separation?</a:t>
            </a:r>
            <a:endParaRPr b="1">
              <a:solidFill>
                <a:schemeClr val="lt2"/>
              </a:solidFill>
            </a:endParaRPr>
          </a:p>
          <a:p>
            <a:pPr indent="-228600" lvl="0" marL="228600" rtl="0" algn="l">
              <a:lnSpc>
                <a:spcPct val="90000"/>
              </a:lnSpc>
              <a:spcBef>
                <a:spcPts val="1000"/>
              </a:spcBef>
              <a:spcAft>
                <a:spcPts val="0"/>
              </a:spcAft>
              <a:buClr>
                <a:schemeClr val="lt2"/>
              </a:buClr>
              <a:buSzPts val="2800"/>
              <a:buChar char="•"/>
            </a:pPr>
            <a:r>
              <a:rPr b="1" lang="en-US">
                <a:solidFill>
                  <a:schemeClr val="lt2"/>
                </a:solidFill>
              </a:rPr>
              <a:t>The Formation of Oceans</a:t>
            </a:r>
            <a:endParaRPr b="1">
              <a:solidFill>
                <a:schemeClr val="lt2"/>
              </a:solidFill>
            </a:endParaRPr>
          </a:p>
          <a:p>
            <a:pPr indent="-228600" lvl="0" marL="228600" rtl="0" algn="l">
              <a:lnSpc>
                <a:spcPct val="90000"/>
              </a:lnSpc>
              <a:spcBef>
                <a:spcPts val="1000"/>
              </a:spcBef>
              <a:spcAft>
                <a:spcPts val="0"/>
              </a:spcAft>
              <a:buClr>
                <a:schemeClr val="lt2"/>
              </a:buClr>
              <a:buSzPts val="2800"/>
              <a:buChar char="•"/>
            </a:pPr>
            <a:r>
              <a:rPr b="1" lang="en-US">
                <a:solidFill>
                  <a:schemeClr val="lt2"/>
                </a:solidFill>
              </a:rPr>
              <a:t>Conclusion</a:t>
            </a:r>
            <a:endParaRPr b="1">
              <a:solidFill>
                <a:schemeClr val="lt2"/>
              </a:solidFill>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3"/>
          <p:cNvSpPr txBox="1"/>
          <p:nvPr>
            <p:ph type="title"/>
          </p:nvPr>
        </p:nvSpPr>
        <p:spPr>
          <a:xfrm>
            <a:off x="838200" y="349626"/>
            <a:ext cx="3101788" cy="84352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2"/>
              </a:buClr>
              <a:buSzPts val="4400"/>
              <a:buFont typeface="Calibri"/>
              <a:buNone/>
            </a:pPr>
            <a:r>
              <a:rPr b="1" lang="en-US">
                <a:solidFill>
                  <a:schemeClr val="lt2"/>
                </a:solidFill>
              </a:rPr>
              <a:t>Introduction</a:t>
            </a:r>
            <a:endParaRPr/>
          </a:p>
        </p:txBody>
      </p:sp>
      <p:sp>
        <p:nvSpPr>
          <p:cNvPr id="97" name="Google Shape;97;p3"/>
          <p:cNvSpPr txBox="1"/>
          <p:nvPr>
            <p:ph idx="1" type="body"/>
          </p:nvPr>
        </p:nvSpPr>
        <p:spPr>
          <a:xfrm>
            <a:off x="623048" y="1247404"/>
            <a:ext cx="6167718"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lt2"/>
              </a:buClr>
              <a:buSzPts val="2800"/>
              <a:buChar char="•"/>
            </a:pPr>
            <a:r>
              <a:rPr lang="en-US">
                <a:solidFill>
                  <a:schemeClr val="lt2"/>
                </a:solidFill>
              </a:rPr>
              <a:t>Welcome to our presentation on continental collision and separation, where we'll explore the powerful forces that shape our planet's surface!</a:t>
            </a:r>
            <a:endParaRPr>
              <a:solidFill>
                <a:schemeClr val="lt2"/>
              </a:solidFill>
            </a:endParaRPr>
          </a:p>
          <a:p>
            <a:pPr indent="-228600" lvl="0" marL="228600" rtl="0" algn="l">
              <a:lnSpc>
                <a:spcPct val="90000"/>
              </a:lnSpc>
              <a:spcBef>
                <a:spcPts val="1000"/>
              </a:spcBef>
              <a:spcAft>
                <a:spcPts val="0"/>
              </a:spcAft>
              <a:buClr>
                <a:schemeClr val="lt2"/>
              </a:buClr>
              <a:buSzPts val="2800"/>
              <a:buChar char="•"/>
            </a:pPr>
            <a:r>
              <a:rPr lang="en-US">
                <a:solidFill>
                  <a:schemeClr val="lt2"/>
                </a:solidFill>
              </a:rPr>
              <a:t>From towering mountains to vast oceans, the Earth is constantly changing as continents collide and separate over millions of years. In this presentation, we'll delve into the fascinating processes behind these transformations and their impact on our world.</a:t>
            </a:r>
            <a:endParaRPr>
              <a:solidFill>
                <a:schemeClr val="lt2"/>
              </a:solidFill>
            </a:endParaRPr>
          </a:p>
          <a:p>
            <a:pPr indent="-50800" lvl="0" marL="228600" rtl="0" algn="l">
              <a:lnSpc>
                <a:spcPct val="90000"/>
              </a:lnSpc>
              <a:spcBef>
                <a:spcPts val="1000"/>
              </a:spcBef>
              <a:spcAft>
                <a:spcPts val="0"/>
              </a:spcAft>
              <a:buClr>
                <a:schemeClr val="dk1"/>
              </a:buClr>
              <a:buSzPts val="2800"/>
              <a:buNone/>
            </a:pPr>
            <a:r>
              <a:t/>
            </a:r>
            <a:endParaRPr>
              <a:solidFill>
                <a:schemeClr val="lt2"/>
              </a:solidFill>
            </a:endParaRPr>
          </a:p>
        </p:txBody>
      </p:sp>
      <p:pic>
        <p:nvPicPr>
          <p:cNvPr id="98" name="Google Shape;98;p3"/>
          <p:cNvPicPr preferRelativeResize="0"/>
          <p:nvPr/>
        </p:nvPicPr>
        <p:blipFill rotWithShape="1">
          <a:blip r:embed="rId3">
            <a:alphaModFix/>
          </a:blip>
          <a:srcRect b="0" l="0" r="0" t="0"/>
          <a:stretch/>
        </p:blipFill>
        <p:spPr>
          <a:xfrm>
            <a:off x="7028328" y="0"/>
            <a:ext cx="5163671"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4"/>
          <p:cNvSpPr txBox="1"/>
          <p:nvPr>
            <p:ph idx="1" type="body"/>
          </p:nvPr>
        </p:nvSpPr>
        <p:spPr>
          <a:xfrm>
            <a:off x="0" y="389965"/>
            <a:ext cx="7243482" cy="64680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2"/>
              </a:buClr>
              <a:buSzPts val="4000"/>
              <a:buNone/>
            </a:pPr>
            <a:r>
              <a:rPr b="1" lang="en-US" sz="4000">
                <a:solidFill>
                  <a:schemeClr val="lt2"/>
                </a:solidFill>
              </a:rPr>
              <a:t>What is Continental Collision?</a:t>
            </a:r>
            <a:endParaRPr/>
          </a:p>
          <a:p>
            <a:pPr indent="-228600" lvl="0" marL="228600" rtl="0" algn="l">
              <a:lnSpc>
                <a:spcPct val="90000"/>
              </a:lnSpc>
              <a:spcBef>
                <a:spcPts val="1000"/>
              </a:spcBef>
              <a:spcAft>
                <a:spcPts val="0"/>
              </a:spcAft>
              <a:buClr>
                <a:schemeClr val="lt2"/>
              </a:buClr>
              <a:buSzPts val="2800"/>
              <a:buChar char="•"/>
            </a:pPr>
            <a:r>
              <a:rPr lang="en-US">
                <a:solidFill>
                  <a:schemeClr val="lt2"/>
                </a:solidFill>
              </a:rPr>
              <a:t>Continental collision is a geological process that occurs when two tectonic plates carrying continents collide with each other. This collision causes the crust to crumple and fold, creating mountains and other landforms. The Himalayas, for example, were formed from the collision of the Indian and Eurasian plates.</a:t>
            </a:r>
            <a:endParaRPr>
              <a:solidFill>
                <a:schemeClr val="lt2"/>
              </a:solidFill>
            </a:endParaRPr>
          </a:p>
          <a:p>
            <a:pPr indent="-228600" lvl="0" marL="228600" rtl="0" algn="l">
              <a:lnSpc>
                <a:spcPct val="90000"/>
              </a:lnSpc>
              <a:spcBef>
                <a:spcPts val="1000"/>
              </a:spcBef>
              <a:spcAft>
                <a:spcPts val="0"/>
              </a:spcAft>
              <a:buClr>
                <a:schemeClr val="lt2"/>
              </a:buClr>
              <a:buSzPts val="2800"/>
              <a:buChar char="•"/>
            </a:pPr>
            <a:r>
              <a:rPr lang="en-US">
                <a:solidFill>
                  <a:schemeClr val="lt2"/>
                </a:solidFill>
              </a:rPr>
              <a:t>The effects of continental collision can be far-reaching. In addition to mountain formation, it can also lead to earthquakes and volcanic activity. It can even cause changes in sea level and climate patterns over thousands of years.</a:t>
            </a:r>
            <a:endParaRPr>
              <a:solidFill>
                <a:schemeClr val="lt2"/>
              </a:solidFill>
            </a:endParaRPr>
          </a:p>
          <a:p>
            <a:pPr indent="-50800" lvl="0" marL="228600" rtl="0" algn="l">
              <a:lnSpc>
                <a:spcPct val="90000"/>
              </a:lnSpc>
              <a:spcBef>
                <a:spcPts val="1000"/>
              </a:spcBef>
              <a:spcAft>
                <a:spcPts val="0"/>
              </a:spcAft>
              <a:buClr>
                <a:schemeClr val="dk1"/>
              </a:buClr>
              <a:buSzPts val="2800"/>
              <a:buNone/>
            </a:pPr>
            <a:r>
              <a:t/>
            </a:r>
            <a:endParaRPr b="1">
              <a:solidFill>
                <a:schemeClr val="lt2"/>
              </a:solidFill>
            </a:endParaRPr>
          </a:p>
        </p:txBody>
      </p:sp>
      <p:pic>
        <p:nvPicPr>
          <p:cNvPr id="104" name="Google Shape;104;p4"/>
          <p:cNvPicPr preferRelativeResize="0"/>
          <p:nvPr/>
        </p:nvPicPr>
        <p:blipFill rotWithShape="1">
          <a:blip r:embed="rId3">
            <a:alphaModFix/>
          </a:blip>
          <a:srcRect b="0" l="0" r="0" t="0"/>
          <a:stretch/>
        </p:blipFill>
        <p:spPr>
          <a:xfrm>
            <a:off x="7218218" y="0"/>
            <a:ext cx="4973782"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5"/>
          <p:cNvSpPr txBox="1"/>
          <p:nvPr>
            <p:ph idx="1" type="body"/>
          </p:nvPr>
        </p:nvSpPr>
        <p:spPr>
          <a:xfrm>
            <a:off x="201297" y="396688"/>
            <a:ext cx="6615139" cy="6064623"/>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0"/>
              </a:spcBef>
              <a:spcAft>
                <a:spcPts val="0"/>
              </a:spcAft>
              <a:buClr>
                <a:schemeClr val="lt2"/>
              </a:buClr>
              <a:buSzPts val="3200"/>
              <a:buNone/>
            </a:pPr>
            <a:r>
              <a:rPr b="1" lang="en-US" sz="3200">
                <a:solidFill>
                  <a:schemeClr val="lt2"/>
                </a:solidFill>
              </a:rPr>
              <a:t>The Formation of Mountains</a:t>
            </a:r>
            <a:endParaRPr/>
          </a:p>
          <a:p>
            <a:pPr indent="-228600" lvl="0" marL="228600" rtl="0" algn="l">
              <a:lnSpc>
                <a:spcPct val="90000"/>
              </a:lnSpc>
              <a:spcBef>
                <a:spcPts val="1000"/>
              </a:spcBef>
              <a:spcAft>
                <a:spcPts val="0"/>
              </a:spcAft>
              <a:buClr>
                <a:schemeClr val="lt2"/>
              </a:buClr>
              <a:buSzPts val="2800"/>
              <a:buChar char="•"/>
            </a:pPr>
            <a:r>
              <a:rPr lang="en-US">
                <a:solidFill>
                  <a:schemeClr val="lt2"/>
                </a:solidFill>
              </a:rPr>
              <a:t>Continental collision is a geological process that occurs when two tectonic plates carrying continents collide. The force of the collision causes the edges of the continents to crumple and fold, creating mountain ranges.</a:t>
            </a:r>
            <a:endParaRPr>
              <a:solidFill>
                <a:schemeClr val="lt2"/>
              </a:solidFill>
            </a:endParaRPr>
          </a:p>
          <a:p>
            <a:pPr indent="-228600" lvl="0" marL="228600" rtl="0" algn="l">
              <a:lnSpc>
                <a:spcPct val="90000"/>
              </a:lnSpc>
              <a:spcBef>
                <a:spcPts val="1000"/>
              </a:spcBef>
              <a:spcAft>
                <a:spcPts val="0"/>
              </a:spcAft>
              <a:buClr>
                <a:schemeClr val="lt2"/>
              </a:buClr>
              <a:buSzPts val="2800"/>
              <a:buChar char="•"/>
            </a:pPr>
            <a:r>
              <a:rPr lang="en-US">
                <a:solidFill>
                  <a:schemeClr val="lt2"/>
                </a:solidFill>
              </a:rPr>
              <a:t>The formation of mountains due to continental collision can take millions of years. As the plates continue to push against each other, the pressure builds up and causes the rocks to deform and bend. This leads to the formation of folds and faults in the Earth's crust, which ultimately result in the formation of mountains.</a:t>
            </a:r>
            <a:endParaRPr>
              <a:solidFill>
                <a:schemeClr val="lt2"/>
              </a:solidFill>
            </a:endParaRPr>
          </a:p>
          <a:p>
            <a:pPr indent="-50800" lvl="0" marL="228600" rtl="0" algn="l">
              <a:lnSpc>
                <a:spcPct val="90000"/>
              </a:lnSpc>
              <a:spcBef>
                <a:spcPts val="1000"/>
              </a:spcBef>
              <a:spcAft>
                <a:spcPts val="0"/>
              </a:spcAft>
              <a:buClr>
                <a:schemeClr val="dk1"/>
              </a:buClr>
              <a:buSzPts val="2800"/>
              <a:buNone/>
            </a:pPr>
            <a:r>
              <a:t/>
            </a:r>
            <a:endParaRPr>
              <a:solidFill>
                <a:schemeClr val="lt2"/>
              </a:solidFill>
            </a:endParaRPr>
          </a:p>
        </p:txBody>
      </p:sp>
      <p:pic>
        <p:nvPicPr>
          <p:cNvPr id="110" name="Google Shape;110;p5"/>
          <p:cNvPicPr preferRelativeResize="0"/>
          <p:nvPr/>
        </p:nvPicPr>
        <p:blipFill rotWithShape="1">
          <a:blip r:embed="rId3">
            <a:alphaModFix/>
          </a:blip>
          <a:srcRect b="0" l="0" r="0" t="0"/>
          <a:stretch/>
        </p:blipFill>
        <p:spPr>
          <a:xfrm>
            <a:off x="7259783" y="0"/>
            <a:ext cx="4932218" cy="6858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6"/>
          <p:cNvSpPr txBox="1"/>
          <p:nvPr>
            <p:ph idx="1" type="body"/>
          </p:nvPr>
        </p:nvSpPr>
        <p:spPr>
          <a:xfrm>
            <a:off x="300317" y="1021976"/>
            <a:ext cx="7095565" cy="514154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2"/>
              </a:buClr>
              <a:buSzPts val="3200"/>
              <a:buNone/>
            </a:pPr>
            <a:r>
              <a:rPr b="1" lang="en-US" sz="3200">
                <a:solidFill>
                  <a:schemeClr val="lt2"/>
                </a:solidFill>
              </a:rPr>
              <a:t>What is Continental Separation?</a:t>
            </a:r>
            <a:endParaRPr/>
          </a:p>
          <a:p>
            <a:pPr indent="-228600" lvl="0" marL="228600" rtl="0" algn="l">
              <a:lnSpc>
                <a:spcPct val="90000"/>
              </a:lnSpc>
              <a:spcBef>
                <a:spcPts val="1000"/>
              </a:spcBef>
              <a:spcAft>
                <a:spcPts val="0"/>
              </a:spcAft>
              <a:buClr>
                <a:schemeClr val="lt2"/>
              </a:buClr>
              <a:buSzPts val="2400"/>
              <a:buChar char="•"/>
            </a:pPr>
            <a:r>
              <a:rPr lang="en-US" sz="2400">
                <a:solidFill>
                  <a:schemeClr val="lt2"/>
                </a:solidFill>
              </a:rPr>
              <a:t>Continental separation, also known as rifting, is a geological process that occurs when tectonic plates move apart, creating gaps or rifts in the Earth's crust. This process can lead to the formation of new oceans and basins, as well as volcanic activity and earthquakes.</a:t>
            </a:r>
            <a:endParaRPr sz="2400">
              <a:solidFill>
                <a:schemeClr val="lt2"/>
              </a:solidFill>
            </a:endParaRPr>
          </a:p>
          <a:p>
            <a:pPr indent="-228600" lvl="0" marL="228600" rtl="0" algn="l">
              <a:lnSpc>
                <a:spcPct val="90000"/>
              </a:lnSpc>
              <a:spcBef>
                <a:spcPts val="1000"/>
              </a:spcBef>
              <a:spcAft>
                <a:spcPts val="0"/>
              </a:spcAft>
              <a:buClr>
                <a:schemeClr val="lt2"/>
              </a:buClr>
              <a:buSzPts val="2400"/>
              <a:buChar char="•"/>
            </a:pPr>
            <a:r>
              <a:rPr lang="en-US" sz="2400">
                <a:solidFill>
                  <a:schemeClr val="lt2"/>
                </a:solidFill>
              </a:rPr>
              <a:t>One example of continental separation is the East African Rift System, which is currently splitting the African continent into two separate land masses. Over time, this process could lead to the formation of a new ocean between the two continents.</a:t>
            </a:r>
            <a:endParaRPr sz="2400">
              <a:solidFill>
                <a:schemeClr val="lt2"/>
              </a:solidFill>
            </a:endParaRPr>
          </a:p>
          <a:p>
            <a:pPr indent="-25400" lvl="0" marL="228600" rtl="0" algn="l">
              <a:lnSpc>
                <a:spcPct val="90000"/>
              </a:lnSpc>
              <a:spcBef>
                <a:spcPts val="1000"/>
              </a:spcBef>
              <a:spcAft>
                <a:spcPts val="0"/>
              </a:spcAft>
              <a:buClr>
                <a:schemeClr val="dk1"/>
              </a:buClr>
              <a:buSzPts val="3200"/>
              <a:buNone/>
            </a:pPr>
            <a:r>
              <a:t/>
            </a:r>
            <a:endParaRPr b="1" sz="3200">
              <a:solidFill>
                <a:schemeClr val="lt2"/>
              </a:solidFill>
            </a:endParaRPr>
          </a:p>
        </p:txBody>
      </p:sp>
      <p:pic>
        <p:nvPicPr>
          <p:cNvPr id="116" name="Google Shape;116;p6"/>
          <p:cNvPicPr preferRelativeResize="0"/>
          <p:nvPr/>
        </p:nvPicPr>
        <p:blipFill rotWithShape="1">
          <a:blip r:embed="rId3">
            <a:alphaModFix/>
          </a:blip>
          <a:srcRect b="0" l="0" r="0" t="0"/>
          <a:stretch/>
        </p:blipFill>
        <p:spPr>
          <a:xfrm>
            <a:off x="7287490" y="0"/>
            <a:ext cx="4904509"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7"/>
          <p:cNvSpPr txBox="1"/>
          <p:nvPr>
            <p:ph idx="1" type="body"/>
          </p:nvPr>
        </p:nvSpPr>
        <p:spPr>
          <a:xfrm>
            <a:off x="394447" y="441371"/>
            <a:ext cx="6396318" cy="597525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2"/>
              </a:buClr>
              <a:buSzPts val="3200"/>
              <a:buNone/>
            </a:pPr>
            <a:r>
              <a:rPr b="1" lang="en-US" sz="3200">
                <a:solidFill>
                  <a:schemeClr val="lt2"/>
                </a:solidFill>
              </a:rPr>
              <a:t>The Formation of Oceans</a:t>
            </a:r>
            <a:endParaRPr/>
          </a:p>
          <a:p>
            <a:pPr indent="-228600" lvl="0" marL="228600" rtl="0" algn="l">
              <a:lnSpc>
                <a:spcPct val="90000"/>
              </a:lnSpc>
              <a:spcBef>
                <a:spcPts val="1000"/>
              </a:spcBef>
              <a:spcAft>
                <a:spcPts val="0"/>
              </a:spcAft>
              <a:buClr>
                <a:schemeClr val="lt2"/>
              </a:buClr>
              <a:buSzPts val="2800"/>
              <a:buChar char="•"/>
            </a:pPr>
            <a:r>
              <a:rPr lang="en-US">
                <a:solidFill>
                  <a:schemeClr val="lt2"/>
                </a:solidFill>
              </a:rPr>
              <a:t>Continental separation is a process that occurs when two tectonic plates move away from each other, creating a gap or rift between them. This rift can then fill with water, leading to the formation of an ocean.</a:t>
            </a:r>
            <a:endParaRPr>
              <a:solidFill>
                <a:schemeClr val="lt2"/>
              </a:solidFill>
            </a:endParaRPr>
          </a:p>
          <a:p>
            <a:pPr indent="-228600" lvl="0" marL="228600" rtl="0" algn="l">
              <a:lnSpc>
                <a:spcPct val="90000"/>
              </a:lnSpc>
              <a:spcBef>
                <a:spcPts val="1000"/>
              </a:spcBef>
              <a:spcAft>
                <a:spcPts val="0"/>
              </a:spcAft>
              <a:buClr>
                <a:schemeClr val="lt2"/>
              </a:buClr>
              <a:buSzPts val="2800"/>
              <a:buChar char="•"/>
            </a:pPr>
            <a:r>
              <a:rPr lang="en-US">
                <a:solidFill>
                  <a:schemeClr val="lt2"/>
                </a:solidFill>
              </a:rPr>
              <a:t>This process typically occurs over millions of years and is driven by the movement of magma beneath the Earth's surface. As the magma rises up, it creates pressure that pushes the tectonic plates apart, eventually leading to the formation of an ocean basin.</a:t>
            </a:r>
            <a:endParaRPr>
              <a:solidFill>
                <a:schemeClr val="lt2"/>
              </a:solidFill>
            </a:endParaRPr>
          </a:p>
          <a:p>
            <a:pPr indent="-25400" lvl="0" marL="228600" rtl="0" algn="l">
              <a:lnSpc>
                <a:spcPct val="90000"/>
              </a:lnSpc>
              <a:spcBef>
                <a:spcPts val="1000"/>
              </a:spcBef>
              <a:spcAft>
                <a:spcPts val="0"/>
              </a:spcAft>
              <a:buClr>
                <a:schemeClr val="dk1"/>
              </a:buClr>
              <a:buSzPts val="3200"/>
              <a:buNone/>
            </a:pPr>
            <a:r>
              <a:t/>
            </a:r>
            <a:endParaRPr b="1" sz="3200">
              <a:solidFill>
                <a:schemeClr val="lt2"/>
              </a:solidFill>
            </a:endParaRPr>
          </a:p>
        </p:txBody>
      </p:sp>
      <p:pic>
        <p:nvPicPr>
          <p:cNvPr id="122" name="Google Shape;122;p7"/>
          <p:cNvPicPr preferRelativeResize="0"/>
          <p:nvPr/>
        </p:nvPicPr>
        <p:blipFill rotWithShape="1">
          <a:blip r:embed="rId3">
            <a:alphaModFix/>
          </a:blip>
          <a:srcRect b="0" l="0" r="0" t="0"/>
          <a:stretch/>
        </p:blipFill>
        <p:spPr>
          <a:xfrm>
            <a:off x="7288306" y="0"/>
            <a:ext cx="4903694"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8"/>
          <p:cNvSpPr txBox="1"/>
          <p:nvPr>
            <p:ph idx="1" type="body"/>
          </p:nvPr>
        </p:nvSpPr>
        <p:spPr>
          <a:xfrm>
            <a:off x="416859" y="616183"/>
            <a:ext cx="6669741" cy="5625634"/>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chemeClr val="lt2"/>
              </a:buClr>
              <a:buSzPct val="100000"/>
              <a:buNone/>
            </a:pPr>
            <a:r>
              <a:rPr b="1" lang="en-US" sz="3200">
                <a:solidFill>
                  <a:schemeClr val="lt2"/>
                </a:solidFill>
              </a:rPr>
              <a:t>Conclusion</a:t>
            </a:r>
            <a:endParaRPr/>
          </a:p>
          <a:p>
            <a:pPr indent="-228600" lvl="0" marL="228600" rtl="0" algn="l">
              <a:lnSpc>
                <a:spcPct val="90000"/>
              </a:lnSpc>
              <a:spcBef>
                <a:spcPts val="1000"/>
              </a:spcBef>
              <a:spcAft>
                <a:spcPts val="0"/>
              </a:spcAft>
              <a:buClr>
                <a:schemeClr val="lt2"/>
              </a:buClr>
              <a:buSzPct val="100000"/>
              <a:buChar char="•"/>
            </a:pPr>
            <a:r>
              <a:rPr lang="en-US">
                <a:solidFill>
                  <a:schemeClr val="lt2"/>
                </a:solidFill>
              </a:rPr>
              <a:t>In conclusion, we have learned that continental collision and separation are fundamental geological processes that shape our planet. These processes have profound impacts on the Earth's surface, including the formation of mountains and oceans.</a:t>
            </a:r>
            <a:endParaRPr>
              <a:solidFill>
                <a:schemeClr val="lt2"/>
              </a:solidFill>
            </a:endParaRPr>
          </a:p>
          <a:p>
            <a:pPr indent="-228600" lvl="0" marL="228600" rtl="0" algn="l">
              <a:lnSpc>
                <a:spcPct val="90000"/>
              </a:lnSpc>
              <a:spcBef>
                <a:spcPts val="1000"/>
              </a:spcBef>
              <a:spcAft>
                <a:spcPts val="0"/>
              </a:spcAft>
              <a:buClr>
                <a:schemeClr val="lt2"/>
              </a:buClr>
              <a:buSzPct val="100000"/>
              <a:buChar char="•"/>
            </a:pPr>
            <a:r>
              <a:rPr lang="en-US">
                <a:solidFill>
                  <a:schemeClr val="lt2"/>
                </a:solidFill>
              </a:rPr>
              <a:t>By understanding these processes, we can gain a deeper appreciation for the dynamic nature of our planet and the forces that drive its evolution over time. It is important that we continue to study these processes and their effects in order to better understand our planet and its history.</a:t>
            </a:r>
            <a:endParaRPr>
              <a:solidFill>
                <a:schemeClr val="lt2"/>
              </a:solidFill>
            </a:endParaRPr>
          </a:p>
          <a:p>
            <a:pPr indent="-40639" lvl="0" marL="228600" rtl="0" algn="l">
              <a:lnSpc>
                <a:spcPct val="90000"/>
              </a:lnSpc>
              <a:spcBef>
                <a:spcPts val="1000"/>
              </a:spcBef>
              <a:spcAft>
                <a:spcPts val="0"/>
              </a:spcAft>
              <a:buClr>
                <a:schemeClr val="dk1"/>
              </a:buClr>
              <a:buSzPct val="100000"/>
              <a:buNone/>
            </a:pPr>
            <a:r>
              <a:t/>
            </a:r>
            <a:endParaRPr b="1" sz="3200">
              <a:solidFill>
                <a:schemeClr val="lt2"/>
              </a:solidFill>
            </a:endParaRPr>
          </a:p>
        </p:txBody>
      </p:sp>
      <p:pic>
        <p:nvPicPr>
          <p:cNvPr id="128" name="Google Shape;128;p8"/>
          <p:cNvPicPr preferRelativeResize="0"/>
          <p:nvPr/>
        </p:nvPicPr>
        <p:blipFill rotWithShape="1">
          <a:blip r:embed="rId3">
            <a:alphaModFix/>
          </a:blip>
          <a:srcRect b="0" l="0" r="0" t="0"/>
          <a:stretch/>
        </p:blipFill>
        <p:spPr>
          <a:xfrm>
            <a:off x="7086600" y="0"/>
            <a:ext cx="5105400" cy="68579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259abf51ee0_0_0"/>
          <p:cNvSpPr txBox="1"/>
          <p:nvPr>
            <p:ph type="title"/>
          </p:nvPr>
        </p:nvSpPr>
        <p:spPr>
          <a:xfrm>
            <a:off x="290050" y="393450"/>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chemeClr val="lt1"/>
                </a:solidFill>
              </a:rPr>
              <a:t>Credits</a:t>
            </a:r>
            <a:endParaRPr>
              <a:solidFill>
                <a:schemeClr val="lt1"/>
              </a:solidFill>
            </a:endParaRPr>
          </a:p>
        </p:txBody>
      </p:sp>
      <p:sp>
        <p:nvSpPr>
          <p:cNvPr id="134" name="Google Shape;134;g259abf51ee0_0_0"/>
          <p:cNvSpPr txBox="1"/>
          <p:nvPr>
            <p:ph idx="1" type="body"/>
          </p:nvPr>
        </p:nvSpPr>
        <p:spPr>
          <a:xfrm>
            <a:off x="774450" y="1719150"/>
            <a:ext cx="4949100" cy="3419700"/>
          </a:xfrm>
          <a:prstGeom prst="rect">
            <a:avLst/>
          </a:prstGeom>
        </p:spPr>
        <p:txBody>
          <a:bodyPr anchorCtr="0" anchor="t" bIns="45700" lIns="91425" spcFirstLastPara="1" rIns="91425" wrap="square" tIns="45700">
            <a:normAutofit/>
          </a:bodyPr>
          <a:lstStyle/>
          <a:p>
            <a:pPr indent="0" lvl="0" marL="0" rtl="0" algn="l">
              <a:lnSpc>
                <a:spcPct val="115000"/>
              </a:lnSpc>
              <a:spcBef>
                <a:spcPts val="1400"/>
              </a:spcBef>
              <a:spcAft>
                <a:spcPts val="0"/>
              </a:spcAft>
              <a:buClr>
                <a:schemeClr val="dk1"/>
              </a:buClr>
              <a:buSzPts val="1100"/>
              <a:buFont typeface="Arial"/>
              <a:buNone/>
            </a:pPr>
            <a:r>
              <a:rPr b="1" lang="en-US" sz="2400">
                <a:solidFill>
                  <a:schemeClr val="lt1"/>
                </a:solidFill>
                <a:latin typeface="Arial"/>
                <a:ea typeface="Arial"/>
                <a:cs typeface="Arial"/>
                <a:sym typeface="Arial"/>
              </a:rPr>
              <a:t>Presentation by:</a:t>
            </a:r>
            <a:endParaRPr b="1" sz="2400">
              <a:solidFill>
                <a:schemeClr val="lt1"/>
              </a:solidFill>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US" sz="2200">
                <a:solidFill>
                  <a:schemeClr val="lt1"/>
                </a:solidFill>
                <a:latin typeface="Arial"/>
                <a:ea typeface="Arial"/>
                <a:cs typeface="Arial"/>
                <a:sym typeface="Arial"/>
              </a:rPr>
              <a:t>Sam</a:t>
            </a:r>
            <a:endParaRPr sz="2200">
              <a:solidFill>
                <a:schemeClr val="lt1"/>
              </a:solidFill>
              <a:latin typeface="Arial"/>
              <a:ea typeface="Arial"/>
              <a:cs typeface="Arial"/>
              <a:sym typeface="Arial"/>
            </a:endParaRPr>
          </a:p>
          <a:p>
            <a:pPr indent="0" lvl="0" marL="0" rtl="0" algn="l">
              <a:spcBef>
                <a:spcPts val="1200"/>
              </a:spcBef>
              <a:spcAft>
                <a:spcPts val="0"/>
              </a:spcAft>
              <a:buNone/>
            </a:pPr>
            <a:r>
              <a:t/>
            </a:r>
            <a:endParaRPr>
              <a:solidFill>
                <a:schemeClr val="lt1"/>
              </a:solidFill>
            </a:endParaRPr>
          </a:p>
        </p:txBody>
      </p:sp>
      <p:sp>
        <p:nvSpPr>
          <p:cNvPr id="135" name="Google Shape;135;g259abf51ee0_0_0"/>
          <p:cNvSpPr txBox="1"/>
          <p:nvPr/>
        </p:nvSpPr>
        <p:spPr>
          <a:xfrm>
            <a:off x="7411800" y="1747350"/>
            <a:ext cx="4780200" cy="336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n-US" sz="2400">
                <a:solidFill>
                  <a:schemeClr val="lt1"/>
                </a:solidFill>
              </a:rPr>
              <a:t>Narration by:</a:t>
            </a:r>
            <a:endParaRPr b="1" sz="2400">
              <a:solidFill>
                <a:schemeClr val="lt1"/>
              </a:solidFill>
            </a:endParaRPr>
          </a:p>
          <a:p>
            <a:pPr indent="-361950" lvl="0" marL="457200" rtl="0" algn="l">
              <a:lnSpc>
                <a:spcPct val="115000"/>
              </a:lnSpc>
              <a:spcBef>
                <a:spcPts val="1200"/>
              </a:spcBef>
              <a:spcAft>
                <a:spcPts val="0"/>
              </a:spcAft>
              <a:buClr>
                <a:schemeClr val="lt1"/>
              </a:buClr>
              <a:buSzPts val="2100"/>
              <a:buChar char="●"/>
            </a:pPr>
            <a:r>
              <a:rPr lang="en-US" sz="2100">
                <a:solidFill>
                  <a:schemeClr val="lt1"/>
                </a:solidFill>
              </a:rPr>
              <a:t>Surya</a:t>
            </a:r>
            <a:endParaRPr sz="2100">
              <a:solidFill>
                <a:schemeClr val="lt1"/>
              </a:solidFill>
            </a:endParaRPr>
          </a:p>
          <a:p>
            <a:pPr indent="-361950" lvl="0" marL="457200" rtl="0" algn="l">
              <a:lnSpc>
                <a:spcPct val="115000"/>
              </a:lnSpc>
              <a:spcBef>
                <a:spcPts val="0"/>
              </a:spcBef>
              <a:spcAft>
                <a:spcPts val="0"/>
              </a:spcAft>
              <a:buClr>
                <a:schemeClr val="lt1"/>
              </a:buClr>
              <a:buSzPts val="2100"/>
              <a:buChar char="●"/>
            </a:pPr>
            <a:r>
              <a:rPr lang="en-US" sz="2100">
                <a:solidFill>
                  <a:schemeClr val="lt1"/>
                </a:solidFill>
              </a:rPr>
              <a:t>Sam</a:t>
            </a:r>
            <a:endParaRPr sz="2100">
              <a:solidFill>
                <a:schemeClr val="lt1"/>
              </a:solidFill>
            </a:endParaRPr>
          </a:p>
          <a:p>
            <a:pPr indent="-361950" lvl="0" marL="457200" rtl="0" algn="l">
              <a:lnSpc>
                <a:spcPct val="115000"/>
              </a:lnSpc>
              <a:spcBef>
                <a:spcPts val="0"/>
              </a:spcBef>
              <a:spcAft>
                <a:spcPts val="0"/>
              </a:spcAft>
              <a:buClr>
                <a:schemeClr val="lt1"/>
              </a:buClr>
              <a:buSzPts val="2100"/>
              <a:buChar char="●"/>
            </a:pPr>
            <a:r>
              <a:rPr lang="en-US" sz="2100">
                <a:solidFill>
                  <a:schemeClr val="lt1"/>
                </a:solidFill>
              </a:rPr>
              <a:t>Kenneth</a:t>
            </a:r>
            <a:endParaRPr sz="2100">
              <a:solidFill>
                <a:schemeClr val="lt1"/>
              </a:solidFill>
            </a:endParaRPr>
          </a:p>
          <a:p>
            <a:pPr indent="-361950" lvl="0" marL="457200" rtl="0" algn="l">
              <a:lnSpc>
                <a:spcPct val="115000"/>
              </a:lnSpc>
              <a:spcBef>
                <a:spcPts val="0"/>
              </a:spcBef>
              <a:spcAft>
                <a:spcPts val="0"/>
              </a:spcAft>
              <a:buClr>
                <a:schemeClr val="lt1"/>
              </a:buClr>
              <a:buSzPts val="2100"/>
              <a:buChar char="●"/>
            </a:pPr>
            <a:r>
              <a:rPr lang="en-US" sz="2100">
                <a:solidFill>
                  <a:schemeClr val="lt1"/>
                </a:solidFill>
              </a:rPr>
              <a:t>Srivatsan</a:t>
            </a:r>
            <a:endParaRPr sz="2100">
              <a:solidFill>
                <a:schemeClr val="lt1"/>
              </a:solidFill>
            </a:endParaRPr>
          </a:p>
          <a:p>
            <a:pPr indent="-361950" lvl="0" marL="457200" rtl="0" algn="l">
              <a:lnSpc>
                <a:spcPct val="115000"/>
              </a:lnSpc>
              <a:spcBef>
                <a:spcPts val="0"/>
              </a:spcBef>
              <a:spcAft>
                <a:spcPts val="0"/>
              </a:spcAft>
              <a:buClr>
                <a:schemeClr val="lt1"/>
              </a:buClr>
              <a:buSzPts val="2100"/>
              <a:buChar char="●"/>
            </a:pPr>
            <a:r>
              <a:rPr lang="en-US" sz="2100">
                <a:solidFill>
                  <a:schemeClr val="lt1"/>
                </a:solidFill>
              </a:rPr>
              <a:t>Sanjay SP</a:t>
            </a:r>
            <a:endParaRPr sz="2100">
              <a:solidFill>
                <a:schemeClr val="lt1"/>
              </a:solidFill>
            </a:endParaRPr>
          </a:p>
          <a:p>
            <a:pPr indent="-361950" lvl="0" marL="457200" rtl="0" algn="l">
              <a:lnSpc>
                <a:spcPct val="115000"/>
              </a:lnSpc>
              <a:spcBef>
                <a:spcPts val="0"/>
              </a:spcBef>
              <a:spcAft>
                <a:spcPts val="0"/>
              </a:spcAft>
              <a:buClr>
                <a:schemeClr val="lt1"/>
              </a:buClr>
              <a:buSzPts val="2100"/>
              <a:buChar char="●"/>
            </a:pPr>
            <a:r>
              <a:rPr lang="en-US" sz="2100">
                <a:solidFill>
                  <a:schemeClr val="lt1"/>
                </a:solidFill>
              </a:rPr>
              <a:t>Augustin Luka</a:t>
            </a:r>
            <a:endParaRPr sz="2100">
              <a:solidFill>
                <a:schemeClr val="lt1"/>
              </a:solidFill>
            </a:endParaRPr>
          </a:p>
          <a:p>
            <a:pPr indent="0" lvl="0" marL="0" rtl="0" algn="l">
              <a:spcBef>
                <a:spcPts val="1200"/>
              </a:spcBef>
              <a:spcAft>
                <a:spcPts val="0"/>
              </a:spcAft>
              <a:buNone/>
            </a:pPr>
            <a:r>
              <a:t/>
            </a:r>
            <a:endParaRPr>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2023-07-16T16:16:14Z</dcterms:created>
  <dc:creator>Samuel .</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2023-07-16T16:37:52Z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8e35c778-ee32-406b-aa5e-f677f2354524</vt:lpwstr>
  </property>
  <property fmtid="{D5CDD505-2E9C-101B-9397-08002B2CF9AE}" pid="7" name="MSIP_Label_defa4170-0d19-0005-0004-bc88714345d2_ActionId">
    <vt:lpwstr>344d6d71-989f-4bab-8a04-3f0f24b4519b</vt:lpwstr>
  </property>
  <property fmtid="{D5CDD505-2E9C-101B-9397-08002B2CF9AE}" pid="8" name="MSIP_Label_defa4170-0d19-0005-0004-bc88714345d2_ContentBits">
    <vt:lpwstr>0</vt:lpwstr>
  </property>
</Properties>
</file>